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15" r:id="rId4"/>
  </p:sldMasterIdLst>
  <p:sldIdLst>
    <p:sldId id="256" r:id="rId5"/>
    <p:sldId id="258" r:id="rId6"/>
    <p:sldId id="271" r:id="rId7"/>
    <p:sldId id="259" r:id="rId8"/>
    <p:sldId id="273" r:id="rId9"/>
    <p:sldId id="272" r:id="rId10"/>
    <p:sldId id="274" r:id="rId11"/>
    <p:sldId id="275" r:id="rId12"/>
    <p:sldId id="260" r:id="rId13"/>
    <p:sldId id="261" r:id="rId14"/>
    <p:sldId id="262" r:id="rId15"/>
    <p:sldId id="263" r:id="rId16"/>
    <p:sldId id="269" r:id="rId17"/>
    <p:sldId id="264" r:id="rId18"/>
    <p:sldId id="268" r:id="rId19"/>
    <p:sldId id="265" r:id="rId20"/>
    <p:sldId id="270" r:id="rId21"/>
    <p:sldId id="266" r:id="rId22"/>
    <p:sldId id="267" r:id="rId23"/>
    <p:sldId id="257" r:id="rId24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3" autoAdjust="0"/>
    <p:restoredTop sz="94689" autoAdjust="0"/>
  </p:normalViewPr>
  <p:slideViewPr>
    <p:cSldViewPr showGuides="1">
      <p:cViewPr>
        <p:scale>
          <a:sx n="110" d="100"/>
          <a:sy n="110" d="100"/>
        </p:scale>
        <p:origin x="-1056" y="-132"/>
      </p:cViewPr>
      <p:guideLst>
        <p:guide orient="horz" pos="144"/>
        <p:guide orient="horz" pos="4176"/>
        <p:guide pos="3120"/>
        <p:guide pos="5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 wrap="square">
            <a:spAutoFit/>
          </a:bodyPr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 wrap="square">
            <a:sp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 descr="New_DOE_Logo_Color_042808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ORNL_managed by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647038" y="6201688"/>
            <a:ext cx="3505200" cy="452426"/>
          </a:xfrm>
          <a:prstGeom prst="rect">
            <a:avLst/>
          </a:prstGeom>
        </p:spPr>
      </p:pic>
      <p:pic>
        <p:nvPicPr>
          <p:cNvPr id="11" name="Picture 10" descr="template graphic_090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4734314" y="1233948"/>
            <a:ext cx="4292392" cy="42245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204" y="177114"/>
            <a:ext cx="8229600" cy="484748"/>
          </a:xfrm>
          <a:prstGeom prst="rect">
            <a:avLst/>
          </a:prstGeom>
        </p:spPr>
        <p:txBody>
          <a:bodyPr vert="horz" lIns="91440" tIns="45720" rIns="91440" bIns="45720" rtlCol="0" anchor="t" anchorCtr="0">
            <a:sp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204" y="1344823"/>
            <a:ext cx="8229600" cy="2024144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 flipH="1">
            <a:off x="228600" y="6402858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l" defTabSz="173038" eaLnBrk="1" hangingPunct="1">
              <a:lnSpc>
                <a:spcPct val="90000"/>
              </a:lnSpc>
              <a:tabLst>
                <a:tab pos="230188" algn="l"/>
              </a:tabLst>
              <a:defRPr/>
            </a:pPr>
            <a:fld id="{5090E27C-CA13-484A-97F4-0144A35C19E2}" type="slidenum">
              <a:rPr lang="en-US" sz="900" b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pPr algn="l" defTabSz="173038" eaLnBrk="1" hangingPunct="1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r>
              <a:rPr lang="en-US" sz="900" b="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Managed by UT-Battelle</a:t>
            </a:r>
            <a:br>
              <a:rPr lang="en-US" sz="900" b="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b="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	for the U.S. Department of Energy</a:t>
            </a:r>
            <a:endParaRPr lang="en-US" sz="900" b="0" dirty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Content Placeholder 10" descr="ORNL emboss_2.png"/>
          <p:cNvPicPr>
            <a:picLocks noChangeAspect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56"/>
          <p:cNvSpPr txBox="1">
            <a:spLocks noChangeArrowheads="1"/>
          </p:cNvSpPr>
          <p:nvPr userDrawn="1"/>
        </p:nvSpPr>
        <p:spPr>
          <a:xfrm>
            <a:off x="2590800" y="6411287"/>
            <a:ext cx="4572000" cy="182562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Inelastic Neutron Scattering Data Visualization and Analysis Using </a:t>
            </a:r>
            <a:r>
              <a:rPr kumimoji="0" lang="en-US" sz="9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Mantid</a:t>
            </a:r>
            <a:endParaRPr kumimoji="0" lang="en-US" sz="900" b="0" i="0" u="none" strike="noStrike" kern="1200" cap="none" spc="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Times New Roman" pitchFamily="18" charset="0"/>
              </a:rPr>
              <a:t>ACNS 2012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6" r:id="rId1"/>
    <p:sldLayoutId id="2147483917" r:id="rId2"/>
    <p:sldLayoutId id="2147483919" r:id="rId3"/>
    <p:sldLayoutId id="2147483920" r:id="rId4"/>
    <p:sldLayoutId id="2147483921" r:id="rId5"/>
    <p:sldLayoutId id="2147483853" r:id="rId6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0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</p:titleStyle>
    <p:bodyStyle>
      <a:lvl1pPr marL="230188" indent="-230188" algn="l" defTabSz="914400" rtl="0" eaLnBrk="1" latinLnBrk="0" hangingPunct="1">
        <a:lnSpc>
          <a:spcPct val="90000"/>
        </a:lnSpc>
        <a:spcBef>
          <a:spcPts val="1400"/>
        </a:spcBef>
        <a:buClr>
          <a:srgbClr val="006C3A"/>
        </a:buClr>
        <a:buFont typeface="Arial" pitchFamily="34" charset="0"/>
        <a:buChar char="•"/>
        <a:defRPr sz="2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defTabSz="914400" rtl="0" eaLnBrk="1" latinLnBrk="0" hangingPunct="1">
        <a:lnSpc>
          <a:spcPct val="90000"/>
        </a:lnSpc>
        <a:spcBef>
          <a:spcPts val="800"/>
        </a:spcBef>
        <a:buClr>
          <a:srgbClr val="006C3A"/>
        </a:buClr>
        <a:buFont typeface="Arial" pitchFamily="34" charset="0"/>
        <a:buChar char="–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defTabSz="914400" rtl="0" eaLnBrk="1" latinLnBrk="0" hangingPunct="1">
        <a:lnSpc>
          <a:spcPct val="90000"/>
        </a:lnSpc>
        <a:spcBef>
          <a:spcPts val="800"/>
        </a:spcBef>
        <a:buClr>
          <a:srgbClr val="006C3A"/>
        </a:buClr>
        <a:buFont typeface="Arial" pitchFamily="34" charset="0"/>
        <a:buChar char="•"/>
        <a:defRPr sz="20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defTabSz="914400" rtl="0" eaLnBrk="1" latinLnBrk="0" hangingPunct="1">
        <a:lnSpc>
          <a:spcPct val="90000"/>
        </a:lnSpc>
        <a:spcBef>
          <a:spcPts val="800"/>
        </a:spcBef>
        <a:buClr>
          <a:srgbClr val="006C3A"/>
        </a:buClr>
        <a:buFont typeface="Arial" pitchFamily="34" charset="0"/>
        <a:buChar char="–"/>
        <a:defRPr sz="1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defTabSz="914400" rtl="0" eaLnBrk="1" latinLnBrk="0" hangingPunct="1">
        <a:lnSpc>
          <a:spcPct val="90000"/>
        </a:lnSpc>
        <a:spcBef>
          <a:spcPts val="600"/>
        </a:spcBef>
        <a:buClr>
          <a:srgbClr val="006C3A"/>
        </a:buClr>
        <a:buFont typeface="Arial" pitchFamily="34" charset="0"/>
        <a:buChar char="»"/>
        <a:defRPr sz="18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5445222" cy="1661993"/>
          </a:xfrm>
        </p:spPr>
        <p:txBody>
          <a:bodyPr/>
          <a:lstStyle/>
          <a:p>
            <a:r>
              <a:rPr lang="en-US" dirty="0"/>
              <a:t>Inelastic Neutron Scattering Data Visualization and </a:t>
            </a:r>
            <a:r>
              <a:rPr lang="en-US" dirty="0" smtClean="0"/>
              <a:t>Analysis Using </a:t>
            </a:r>
            <a:r>
              <a:rPr lang="en-US" dirty="0" err="1"/>
              <a:t>Mantid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" y="3429000"/>
            <a:ext cx="4170536" cy="424732"/>
          </a:xfrm>
        </p:spPr>
        <p:txBody>
          <a:bodyPr/>
          <a:lstStyle/>
          <a:p>
            <a:r>
              <a:rPr lang="en-US" dirty="0" smtClean="0"/>
              <a:t>Andrei Savici - ORNL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57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3276600"/>
            <a:ext cx="3561229" cy="2779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Neutron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685800"/>
            <a:ext cx="8229600" cy="2182136"/>
          </a:xfrm>
        </p:spPr>
        <p:txBody>
          <a:bodyPr/>
          <a:lstStyle/>
          <a:p>
            <a:r>
              <a:rPr lang="en-US" dirty="0" smtClean="0"/>
              <a:t>Neutron event = TOF (or other unit)</a:t>
            </a:r>
          </a:p>
          <a:p>
            <a:pPr marL="0" indent="0">
              <a:buNone/>
            </a:pPr>
            <a:r>
              <a:rPr lang="en-US" dirty="0" smtClean="0"/>
              <a:t>                             + weight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       + pulse time</a:t>
            </a:r>
          </a:p>
          <a:p>
            <a:r>
              <a:rPr lang="en-US" dirty="0" smtClean="0"/>
              <a:t>Environment logs must keep time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28600" y="2971800"/>
            <a:ext cx="5105400" cy="3463925"/>
            <a:chOff x="228600" y="2971800"/>
            <a:chExt cx="5105400" cy="3463925"/>
          </a:xfrm>
        </p:grpSpPr>
        <p:pic>
          <p:nvPicPr>
            <p:cNvPr id="5" name="Picture 6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1719" t="16543" r="13618" b="9773"/>
            <a:stretch/>
          </p:blipFill>
          <p:spPr bwMode="auto">
            <a:xfrm>
              <a:off x="228600" y="3276600"/>
              <a:ext cx="4481423" cy="315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54162" y="2971800"/>
              <a:ext cx="3779838" cy="13843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89283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229600" cy="4322209"/>
          </a:xfrm>
        </p:spPr>
        <p:txBody>
          <a:bodyPr/>
          <a:lstStyle/>
          <a:p>
            <a:r>
              <a:rPr lang="en-US" dirty="0" smtClean="0"/>
              <a:t>Use cases:</a:t>
            </a:r>
          </a:p>
          <a:p>
            <a:pPr lvl="1"/>
            <a:r>
              <a:rPr lang="en-US" dirty="0" smtClean="0"/>
              <a:t>Fix experimental mishaps </a:t>
            </a:r>
          </a:p>
          <a:p>
            <a:pPr lvl="1"/>
            <a:r>
              <a:rPr lang="en-US" dirty="0" smtClean="0"/>
              <a:t>Asynchronous parameter scans (continuous angle rotation </a:t>
            </a:r>
            <a:r>
              <a:rPr lang="en-US" dirty="0"/>
              <a:t>or </a:t>
            </a:r>
            <a:r>
              <a:rPr lang="en-US" dirty="0" smtClean="0"/>
              <a:t>changing temperature)</a:t>
            </a:r>
            <a:endParaRPr lang="en-US" dirty="0"/>
          </a:p>
          <a:p>
            <a:pPr lvl="1"/>
            <a:r>
              <a:rPr lang="en-US" dirty="0" smtClean="0"/>
              <a:t>Pump </a:t>
            </a:r>
            <a:r>
              <a:rPr lang="en-US" dirty="0"/>
              <a:t>probed </a:t>
            </a:r>
            <a:r>
              <a:rPr lang="en-US" dirty="0" smtClean="0"/>
              <a:t>experiments (pulsed magnets, strains under vibrations)</a:t>
            </a:r>
            <a:endParaRPr lang="en-US" dirty="0"/>
          </a:p>
          <a:p>
            <a:r>
              <a:rPr lang="en-US" dirty="0" smtClean="0"/>
              <a:t>Algorithms:</a:t>
            </a:r>
          </a:p>
          <a:p>
            <a:pPr lvl="1"/>
            <a:r>
              <a:rPr lang="en-US" dirty="0" err="1" smtClean="0"/>
              <a:t>FilterByTime</a:t>
            </a:r>
            <a:endParaRPr lang="en-US" dirty="0" smtClean="0"/>
          </a:p>
          <a:p>
            <a:pPr lvl="1"/>
            <a:r>
              <a:rPr lang="en-US" dirty="0" err="1" smtClean="0"/>
              <a:t>FilterByLogValue</a:t>
            </a:r>
            <a:endParaRPr lang="en-US" dirty="0" smtClean="0"/>
          </a:p>
          <a:p>
            <a:pPr lvl="1"/>
            <a:r>
              <a:rPr lang="en-US" dirty="0" err="1" smtClean="0"/>
              <a:t>FilterEvents</a:t>
            </a:r>
            <a:r>
              <a:rPr lang="en-US" dirty="0" smtClean="0"/>
              <a:t> </a:t>
            </a:r>
            <a:r>
              <a:rPr lang="en-US" dirty="0"/>
              <a:t>+ </a:t>
            </a:r>
            <a:r>
              <a:rPr lang="en-US" dirty="0" err="1"/>
              <a:t>GenerateEventsFilter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03" t="31780" r="41848" b="34821"/>
          <a:stretch/>
        </p:blipFill>
        <p:spPr bwMode="auto">
          <a:xfrm>
            <a:off x="5334000" y="3124200"/>
            <a:ext cx="2617046" cy="30255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7702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Multi-dimensional workspaces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8229600" cy="1047466"/>
          </a:xfrm>
        </p:spPr>
        <p:txBody>
          <a:bodyPr/>
          <a:lstStyle/>
          <a:p>
            <a:r>
              <a:rPr lang="en-US" dirty="0" err="1" smtClean="0"/>
              <a:t>MDEvent</a:t>
            </a:r>
            <a:r>
              <a:rPr lang="en-US" dirty="0" smtClean="0"/>
              <a:t> = point (multiple coordinates) + weight + error</a:t>
            </a:r>
          </a:p>
          <a:p>
            <a:pPr marL="0" indent="0">
              <a:buNone/>
            </a:pPr>
            <a:r>
              <a:rPr lang="en-US" dirty="0"/>
              <a:t> </a:t>
            </a:r>
            <a:r>
              <a:rPr lang="en-US" dirty="0" smtClean="0"/>
              <a:t>                     + run info + detector ID</a:t>
            </a:r>
            <a:endParaRPr lang="en-US" dirty="0"/>
          </a:p>
        </p:txBody>
      </p:sp>
      <p:pic>
        <p:nvPicPr>
          <p:cNvPr id="1026" name="Picture 2" descr="File:MDWorkspace structur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981200"/>
            <a:ext cx="4492625" cy="2995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28600" y="5410200"/>
            <a:ext cx="8229600" cy="480131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230188" indent="-230188" algn="l" defTabSz="914400" rtl="0" eaLnBrk="1" latinLnBrk="0" hangingPunct="1">
              <a:lnSpc>
                <a:spcPct val="90000"/>
              </a:lnSpc>
              <a:spcBef>
                <a:spcPts val="1400"/>
              </a:spcBef>
              <a:buClr>
                <a:srgbClr val="006C3A"/>
              </a:buClr>
              <a:buFont typeface="Arial" pitchFamily="34" charset="0"/>
              <a:buChar char="•"/>
              <a:defRPr sz="28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1pPr>
            <a:lvl2pPr marL="625475" indent="-279400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006C3A"/>
              </a:buClr>
              <a:buFont typeface="Arial" pitchFamily="34" charset="0"/>
              <a:buChar char="–"/>
              <a:defRPr sz="24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2pPr>
            <a:lvl3pPr marL="914400" indent="-23018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006C3A"/>
              </a:buClr>
              <a:buFont typeface="Arial" pitchFamily="34" charset="0"/>
              <a:buChar char="•"/>
              <a:defRPr sz="20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3pPr>
            <a:lvl4pPr marL="1144588" indent="-173038" algn="l" defTabSz="914400" rtl="0" eaLnBrk="1" latinLnBrk="0" hangingPunct="1">
              <a:lnSpc>
                <a:spcPct val="90000"/>
              </a:lnSpc>
              <a:spcBef>
                <a:spcPts val="800"/>
              </a:spcBef>
              <a:buClr>
                <a:srgbClr val="006C3A"/>
              </a:buClr>
              <a:buFont typeface="Arial" pitchFamily="34" charset="0"/>
              <a:buChar char="–"/>
              <a:defRPr sz="18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4pPr>
            <a:lvl5pPr marL="1482725" indent="-22225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rgbClr val="006C3A"/>
              </a:buClr>
              <a:buFont typeface="Arial" pitchFamily="34" charset="0"/>
              <a:buChar char="»"/>
              <a:defRPr sz="1800" b="1" kern="1200">
                <a:solidFill>
                  <a:schemeClr val="tx1"/>
                </a:solidFill>
                <a:latin typeface="Arial Narrow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MDHistogram</a:t>
            </a:r>
            <a:r>
              <a:rPr lang="en-US" dirty="0" smtClean="0"/>
              <a:t> = intensity + error on regular grid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961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229600" cy="480131"/>
          </a:xfrm>
        </p:spPr>
        <p:txBody>
          <a:bodyPr/>
          <a:lstStyle/>
          <a:p>
            <a:r>
              <a:rPr lang="en-US" dirty="0" smtClean="0"/>
              <a:t>1D, 2D plots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447800"/>
            <a:ext cx="7744208" cy="470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1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229600" cy="480131"/>
          </a:xfrm>
        </p:spPr>
        <p:txBody>
          <a:bodyPr/>
          <a:lstStyle/>
          <a:p>
            <a:r>
              <a:rPr lang="en-US" dirty="0" err="1" smtClean="0"/>
              <a:t>ImageViewer</a:t>
            </a:r>
            <a:endParaRPr lang="en-US" dirty="0"/>
          </a:p>
        </p:txBody>
      </p:sp>
      <p:pic>
        <p:nvPicPr>
          <p:cNvPr id="1026" name="Picture 2" descr="File:ImageViewe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7620000" cy="448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783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914400"/>
            <a:ext cx="8229600" cy="480131"/>
          </a:xfrm>
        </p:spPr>
        <p:txBody>
          <a:bodyPr/>
          <a:lstStyle/>
          <a:p>
            <a:r>
              <a:rPr lang="en-US" dirty="0" err="1" smtClean="0"/>
              <a:t>SliceViewer</a:t>
            </a:r>
            <a:r>
              <a:rPr lang="en-US" dirty="0" smtClean="0"/>
              <a:t>/</a:t>
            </a:r>
            <a:r>
              <a:rPr lang="en-US" dirty="0" err="1" smtClean="0"/>
              <a:t>LineViewer</a:t>
            </a:r>
            <a:endParaRPr lang="en-US" dirty="0"/>
          </a:p>
        </p:txBody>
      </p:sp>
      <p:pic>
        <p:nvPicPr>
          <p:cNvPr id="3076" name="Picture 4" descr="LineViewerAnimation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998" y="2053514"/>
            <a:ext cx="5809894" cy="3812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SliceViewer SlicePoint Animation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28600"/>
            <a:ext cx="3496003" cy="3649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157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Ortho View Animation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199" y="609600"/>
            <a:ext cx="5427133" cy="3496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" y="914400"/>
            <a:ext cx="8229600" cy="480131"/>
          </a:xfrm>
        </p:spPr>
        <p:txBody>
          <a:bodyPr/>
          <a:lstStyle/>
          <a:p>
            <a:r>
              <a:rPr lang="en-US" dirty="0" smtClean="0"/>
              <a:t>Simple VATES interface</a:t>
            </a:r>
          </a:p>
        </p:txBody>
      </p:sp>
      <p:pic>
        <p:nvPicPr>
          <p:cNvPr id="4098" name="Picture 2" descr="File:Multislice Animatio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590800"/>
            <a:ext cx="5610099" cy="3638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080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Advanced visualization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" y="914400"/>
            <a:ext cx="8229600" cy="480131"/>
          </a:xfrm>
        </p:spPr>
        <p:txBody>
          <a:bodyPr/>
          <a:lstStyle/>
          <a:p>
            <a:r>
              <a:rPr lang="en-US" dirty="0" err="1" smtClean="0"/>
              <a:t>Paraview</a:t>
            </a:r>
            <a:endParaRPr lang="en-US" dirty="0"/>
          </a:p>
        </p:txBody>
      </p:sp>
      <p:pic>
        <p:nvPicPr>
          <p:cNvPr id="8" name="Picture 1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0"/>
            <a:ext cx="6393673" cy="47490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 descr="http://www.mantidproject.org/images/thumb/0/0a/ReleasePic.png/400px-ReleaseP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827246"/>
            <a:ext cx="3463920" cy="30915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8065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762000"/>
            <a:ext cx="8610600" cy="2002600"/>
          </a:xfrm>
        </p:spPr>
        <p:txBody>
          <a:bodyPr/>
          <a:lstStyle/>
          <a:p>
            <a:r>
              <a:rPr lang="en-US" dirty="0" smtClean="0"/>
              <a:t>Automatic data reduction</a:t>
            </a:r>
          </a:p>
          <a:p>
            <a:r>
              <a:rPr lang="en-US" dirty="0" smtClean="0"/>
              <a:t>Live data reduction</a:t>
            </a:r>
          </a:p>
          <a:p>
            <a:r>
              <a:rPr lang="en-US" dirty="0" smtClean="0"/>
              <a:t>Quantitative analysis, resolution convolved model fitting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413000"/>
            <a:ext cx="6438900" cy="42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973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Highlights of </a:t>
            </a:r>
            <a:r>
              <a:rPr lang="en-US" dirty="0" err="1" smtClean="0"/>
              <a:t>Mantid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1344823"/>
            <a:ext cx="7578804" cy="2100062"/>
          </a:xfrm>
        </p:spPr>
        <p:txBody>
          <a:bodyPr/>
          <a:lstStyle/>
          <a:p>
            <a:r>
              <a:rPr lang="en-US" sz="6600" dirty="0" smtClean="0"/>
              <a:t>Framework</a:t>
            </a:r>
          </a:p>
          <a:p>
            <a:r>
              <a:rPr lang="en-US" sz="6600" dirty="0" smtClean="0"/>
              <a:t>Event handling</a:t>
            </a:r>
            <a:endParaRPr lang="en-US" sz="6600" dirty="0"/>
          </a:p>
        </p:txBody>
      </p:sp>
    </p:spTree>
    <p:extLst>
      <p:ext uri="{BB962C8B-B14F-4D97-AF65-F5344CB8AC3E}">
        <p14:creationId xmlns:p14="http://schemas.microsoft.com/office/powerpoint/2010/main" val="306697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Mantid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828800"/>
            <a:ext cx="8229600" cy="1614801"/>
          </a:xfrm>
        </p:spPr>
        <p:txBody>
          <a:bodyPr/>
          <a:lstStyle/>
          <a:p>
            <a:r>
              <a:rPr lang="en-US" dirty="0" smtClean="0"/>
              <a:t>Used at SNS, ISIS, HFIR, NIST</a:t>
            </a:r>
          </a:p>
          <a:p>
            <a:r>
              <a:rPr lang="en-US" dirty="0" smtClean="0"/>
              <a:t>Neutrons, </a:t>
            </a:r>
            <a:r>
              <a:rPr lang="en-US" dirty="0" err="1" smtClean="0"/>
              <a:t>muons</a:t>
            </a:r>
            <a:r>
              <a:rPr lang="en-US" dirty="0" smtClean="0"/>
              <a:t>, X-rays</a:t>
            </a:r>
          </a:p>
          <a:p>
            <a:r>
              <a:rPr lang="en-US" dirty="0" smtClean="0"/>
              <a:t>Diffraction, Inelastic, SANS, </a:t>
            </a:r>
            <a:r>
              <a:rPr lang="en-US" dirty="0" err="1" smtClean="0"/>
              <a:t>Reflectometry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282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1344823"/>
            <a:ext cx="8229600" cy="4451475"/>
          </a:xfrm>
        </p:spPr>
        <p:txBody>
          <a:bodyPr numCol="1"/>
          <a:lstStyle/>
          <a:p>
            <a:r>
              <a:rPr lang="en-US" dirty="0" smtClean="0"/>
              <a:t>Owen Arnold</a:t>
            </a:r>
          </a:p>
          <a:p>
            <a:r>
              <a:rPr lang="en-US" dirty="0" smtClean="0"/>
              <a:t> Alex Buts </a:t>
            </a:r>
          </a:p>
          <a:p>
            <a:r>
              <a:rPr lang="en-US" dirty="0" smtClean="0"/>
              <a:t>Stuart Campbell</a:t>
            </a:r>
            <a:endParaRPr lang="en-US" dirty="0"/>
          </a:p>
          <a:p>
            <a:r>
              <a:rPr lang="en-US" dirty="0" err="1" smtClean="0"/>
              <a:t>Martyn</a:t>
            </a:r>
            <a:r>
              <a:rPr lang="en-US" dirty="0" smtClean="0"/>
              <a:t> </a:t>
            </a:r>
            <a:r>
              <a:rPr lang="en-US" dirty="0" err="1" smtClean="0"/>
              <a:t>Gigg</a:t>
            </a:r>
            <a:endParaRPr lang="en-US" dirty="0"/>
          </a:p>
          <a:p>
            <a:r>
              <a:rPr lang="en-US" dirty="0" smtClean="0"/>
              <a:t>Michael Reuter</a:t>
            </a:r>
          </a:p>
          <a:p>
            <a:r>
              <a:rPr lang="en-US" dirty="0" err="1"/>
              <a:t>Janik</a:t>
            </a:r>
            <a:r>
              <a:rPr lang="en-US" dirty="0"/>
              <a:t> </a:t>
            </a:r>
            <a:r>
              <a:rPr lang="en-US" dirty="0" err="1"/>
              <a:t>Zikovsky</a:t>
            </a:r>
            <a:endParaRPr lang="en-US" dirty="0"/>
          </a:p>
          <a:p>
            <a:r>
              <a:rPr lang="en-US" dirty="0" err="1" smtClean="0"/>
              <a:t>Wenduo</a:t>
            </a:r>
            <a:r>
              <a:rPr lang="en-US" dirty="0" smtClean="0"/>
              <a:t> Zhou</a:t>
            </a:r>
          </a:p>
          <a:p>
            <a:r>
              <a:rPr lang="en-US" dirty="0" smtClean="0"/>
              <a:t>rest of the </a:t>
            </a:r>
            <a:r>
              <a:rPr lang="en-US" dirty="0" err="1" smtClean="0"/>
              <a:t>Mantid</a:t>
            </a:r>
            <a:r>
              <a:rPr lang="en-US" dirty="0" smtClean="0"/>
              <a:t> development team </a:t>
            </a:r>
            <a:endParaRPr lang="en-US" dirty="0"/>
          </a:p>
        </p:txBody>
      </p:sp>
      <p:pic>
        <p:nvPicPr>
          <p:cNvPr id="4" name="Picture 5" descr="Mantid Logo 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533" y="533400"/>
            <a:ext cx="4381500" cy="238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SNS_logo_words_trans_back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670175"/>
            <a:ext cx="1357313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s://github.com/mantidproject/documents/raw/master/Images/ISIS%20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2743200"/>
            <a:ext cx="1721552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github.com/mantidproject/documents/raw/master/Images/Tessella_Logo%20-%20Transparent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308" y="3810000"/>
            <a:ext cx="1885950" cy="75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2200" y="5334000"/>
            <a:ext cx="2518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www.mantidproject.org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38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Mantid</a:t>
            </a:r>
            <a:r>
              <a:rPr lang="en-US" dirty="0" smtClean="0"/>
              <a:t>?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1042988" y="1196975"/>
            <a:ext cx="7840662" cy="4892675"/>
            <a:chOff x="1042988" y="1196975"/>
            <a:chExt cx="7840662" cy="4892675"/>
          </a:xfrm>
        </p:grpSpPr>
        <p:sp>
          <p:nvSpPr>
            <p:cNvPr id="4" name="Rectangle 32"/>
            <p:cNvSpPr>
              <a:spLocks noChangeArrowheads="1"/>
            </p:cNvSpPr>
            <p:nvPr/>
          </p:nvSpPr>
          <p:spPr bwMode="auto">
            <a:xfrm>
              <a:off x="1285875" y="5429250"/>
              <a:ext cx="1296988" cy="6604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>
                  <a:latin typeface="Times New Roman" pitchFamily="18" charset="0"/>
                </a:rPr>
                <a:t>Future Instrument specific UI</a:t>
              </a:r>
              <a:endParaRPr lang="en-GB" b="0"/>
            </a:p>
          </p:txBody>
        </p:sp>
        <p:sp>
          <p:nvSpPr>
            <p:cNvPr id="5" name="AutoShape 23"/>
            <p:cNvSpPr>
              <a:spLocks noChangeAspect="1" noChangeArrowheads="1"/>
            </p:cNvSpPr>
            <p:nvPr/>
          </p:nvSpPr>
          <p:spPr bwMode="auto">
            <a:xfrm>
              <a:off x="1042988" y="1196975"/>
              <a:ext cx="7056437" cy="4097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GB"/>
            </a:p>
          </p:txBody>
        </p:sp>
        <p:sp>
          <p:nvSpPr>
            <p:cNvPr id="6" name="Oval 24"/>
            <p:cNvSpPr>
              <a:spLocks noChangeArrowheads="1"/>
            </p:cNvSpPr>
            <p:nvPr/>
          </p:nvSpPr>
          <p:spPr bwMode="auto">
            <a:xfrm>
              <a:off x="3071802" y="1571612"/>
              <a:ext cx="3359001" cy="3000396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>
              <a:noFill/>
              <a:round/>
              <a:headEnd/>
              <a:tailEnd/>
            </a:ln>
            <a:effectLst>
              <a:outerShdw blurRad="107950" dist="12700" dir="5400000" algn="ctr">
                <a:srgbClr val="000000"/>
              </a:outerShdw>
            </a:effectLst>
            <a:scene3d>
              <a:camera prst="orthographicFront">
                <a:rot lat="0" lon="0" rev="0"/>
              </a:camera>
              <a:lightRig rig="soft" dir="t">
                <a:rot lat="0" lon="0" rev="0"/>
              </a:lightRig>
            </a:scene3d>
            <a:sp3d contourW="44450" prstMaterial="matte">
              <a:bevelT w="63500" h="63500" prst="artDeco"/>
              <a:contourClr>
                <a:srgbClr val="FFFFFF"/>
              </a:contourClr>
            </a:sp3d>
          </p:spPr>
          <p:txBody>
            <a:bodyPr/>
            <a:lstStyle/>
            <a:p>
              <a:pPr algn="ctr">
                <a:defRPr/>
              </a:pPr>
              <a:r>
                <a:rPr lang="en-GB" sz="2000" b="0" dirty="0">
                  <a:latin typeface="Times New Roman" pitchFamily="18" charset="0"/>
                </a:rPr>
                <a:t>Mantid Framework</a:t>
              </a:r>
              <a:endParaRPr lang="en-GB" sz="2000" b="0" dirty="0"/>
            </a:p>
          </p:txBody>
        </p:sp>
        <p:sp>
          <p:nvSpPr>
            <p:cNvPr id="7" name="Rectangle 25"/>
            <p:cNvSpPr>
              <a:spLocks noChangeArrowheads="1"/>
            </p:cNvSpPr>
            <p:nvPr/>
          </p:nvSpPr>
          <p:spPr bwMode="auto">
            <a:xfrm>
              <a:off x="1189038" y="1460500"/>
              <a:ext cx="1296987" cy="825500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 err="1">
                  <a:latin typeface="Times New Roman" pitchFamily="18" charset="0"/>
                </a:rPr>
                <a:t>MantidScript</a:t>
              </a:r>
              <a:endParaRPr lang="en-GB" sz="1200" b="0" dirty="0">
                <a:latin typeface="Times New Roman" pitchFamily="18" charset="0"/>
              </a:endParaRPr>
            </a:p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Command line &amp; Scripting interface</a:t>
              </a:r>
              <a:endParaRPr lang="en-GB" b="0" dirty="0"/>
            </a:p>
          </p:txBody>
        </p:sp>
        <p:sp>
          <p:nvSpPr>
            <p:cNvPr id="8" name="Rectangle 26"/>
            <p:cNvSpPr>
              <a:spLocks noChangeArrowheads="1"/>
            </p:cNvSpPr>
            <p:nvPr/>
          </p:nvSpPr>
          <p:spPr bwMode="auto">
            <a:xfrm>
              <a:off x="1189038" y="3386138"/>
              <a:ext cx="1296987" cy="658812"/>
            </a:xfrm>
            <a:prstGeom prst="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 err="1">
                  <a:latin typeface="Times New Roman" pitchFamily="18" charset="0"/>
                </a:rPr>
                <a:t>MantidPlot</a:t>
              </a:r>
              <a:r>
                <a:rPr lang="en-GB" sz="1200" b="0" dirty="0">
                  <a:latin typeface="Times New Roman" pitchFamily="18" charset="0"/>
                </a:rPr>
                <a:t> Graphing  and analysis</a:t>
              </a:r>
              <a:endParaRPr lang="en-GB" b="0" dirty="0"/>
            </a:p>
          </p:txBody>
        </p:sp>
        <p:sp>
          <p:nvSpPr>
            <p:cNvPr id="9" name="AutoShape 27"/>
            <p:cNvSpPr>
              <a:spLocks noChangeArrowheads="1"/>
            </p:cNvSpPr>
            <p:nvPr/>
          </p:nvSpPr>
          <p:spPr bwMode="auto">
            <a:xfrm>
              <a:off x="7715250" y="1782763"/>
              <a:ext cx="1168400" cy="1550987"/>
            </a:xfrm>
            <a:prstGeom prst="can">
              <a:avLst>
                <a:gd name="adj" fmla="val 33186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>
                  <a:latin typeface="Times New Roman" pitchFamily="18" charset="0"/>
                </a:rPr>
                <a:t>RAW data files</a:t>
              </a:r>
              <a:endParaRPr lang="en-GB" b="0"/>
            </a:p>
          </p:txBody>
        </p:sp>
        <p:sp>
          <p:nvSpPr>
            <p:cNvPr id="10" name="AutoShape 28"/>
            <p:cNvSpPr>
              <a:spLocks noChangeArrowheads="1"/>
            </p:cNvSpPr>
            <p:nvPr/>
          </p:nvSpPr>
          <p:spPr bwMode="auto">
            <a:xfrm>
              <a:off x="7715250" y="3500438"/>
              <a:ext cx="1168400" cy="1552575"/>
            </a:xfrm>
            <a:prstGeom prst="can">
              <a:avLst>
                <a:gd name="adj" fmla="val 33220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NEXUS data files</a:t>
              </a:r>
              <a:endParaRPr lang="en-GB" b="0" dirty="0"/>
            </a:p>
          </p:txBody>
        </p:sp>
        <p:sp>
          <p:nvSpPr>
            <p:cNvPr id="11" name="Line 29"/>
            <p:cNvSpPr>
              <a:spLocks noChangeShapeType="1"/>
            </p:cNvSpPr>
            <p:nvPr/>
          </p:nvSpPr>
          <p:spPr bwMode="auto">
            <a:xfrm flipH="1">
              <a:off x="6215063" y="2500313"/>
              <a:ext cx="1492250" cy="428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Line 30"/>
            <p:cNvSpPr>
              <a:spLocks noChangeShapeType="1"/>
            </p:cNvSpPr>
            <p:nvPr/>
          </p:nvSpPr>
          <p:spPr bwMode="auto">
            <a:xfrm flipH="1" flipV="1">
              <a:off x="6215063" y="3214688"/>
              <a:ext cx="1511300" cy="814387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Line 31"/>
            <p:cNvSpPr>
              <a:spLocks noChangeShapeType="1"/>
            </p:cNvSpPr>
            <p:nvPr/>
          </p:nvSpPr>
          <p:spPr bwMode="auto">
            <a:xfrm>
              <a:off x="2476500" y="1771650"/>
              <a:ext cx="512763" cy="10112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Rectangle 32"/>
            <p:cNvSpPr>
              <a:spLocks noChangeArrowheads="1"/>
            </p:cNvSpPr>
            <p:nvPr/>
          </p:nvSpPr>
          <p:spPr bwMode="auto">
            <a:xfrm>
              <a:off x="1214438" y="5357813"/>
              <a:ext cx="1296987" cy="6604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 smtClean="0">
                  <a:latin typeface="Times New Roman" pitchFamily="18" charset="0"/>
                </a:rPr>
                <a:t>Instrument </a:t>
              </a:r>
              <a:r>
                <a:rPr lang="en-GB" sz="1200" b="0" dirty="0">
                  <a:latin typeface="Times New Roman" pitchFamily="18" charset="0"/>
                </a:rPr>
                <a:t>specific UI</a:t>
              </a:r>
              <a:endParaRPr lang="en-GB" b="0" dirty="0"/>
            </a:p>
          </p:txBody>
        </p:sp>
        <p:sp>
          <p:nvSpPr>
            <p:cNvPr id="15" name="Line 33"/>
            <p:cNvSpPr>
              <a:spLocks noChangeShapeType="1"/>
            </p:cNvSpPr>
            <p:nvPr/>
          </p:nvSpPr>
          <p:spPr bwMode="auto">
            <a:xfrm flipV="1">
              <a:off x="2503488" y="3155950"/>
              <a:ext cx="280987" cy="6683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Line 34"/>
            <p:cNvSpPr>
              <a:spLocks noChangeShapeType="1"/>
            </p:cNvSpPr>
            <p:nvPr/>
          </p:nvSpPr>
          <p:spPr bwMode="auto">
            <a:xfrm flipV="1">
              <a:off x="2571750" y="3168650"/>
              <a:ext cx="358775" cy="226060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AutoShape 35"/>
            <p:cNvSpPr>
              <a:spLocks noChangeArrowheads="1"/>
            </p:cNvSpPr>
            <p:nvPr/>
          </p:nvSpPr>
          <p:spPr bwMode="auto">
            <a:xfrm>
              <a:off x="6418263" y="1254125"/>
              <a:ext cx="1168400" cy="1189038"/>
            </a:xfrm>
            <a:prstGeom prst="can">
              <a:avLst>
                <a:gd name="adj" fmla="val 25442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Instrument log files</a:t>
              </a:r>
              <a:endParaRPr lang="en-GB" b="0" dirty="0"/>
            </a:p>
          </p:txBody>
        </p:sp>
        <p:sp>
          <p:nvSpPr>
            <p:cNvPr id="18" name="Line 36"/>
            <p:cNvSpPr>
              <a:spLocks noChangeShapeType="1"/>
            </p:cNvSpPr>
            <p:nvPr/>
          </p:nvSpPr>
          <p:spPr bwMode="auto">
            <a:xfrm flipH="1">
              <a:off x="6143625" y="2357438"/>
              <a:ext cx="406400" cy="42862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Rectangle 37"/>
            <p:cNvSpPr>
              <a:spLocks noChangeArrowheads="1"/>
            </p:cNvSpPr>
            <p:nvPr/>
          </p:nvSpPr>
          <p:spPr bwMode="auto">
            <a:xfrm>
              <a:off x="2746375" y="2782888"/>
              <a:ext cx="568325" cy="39528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r>
                <a:rPr lang="en-GB" sz="1200" b="0" dirty="0">
                  <a:latin typeface="Times New Roman" pitchFamily="18" charset="0"/>
                </a:rPr>
                <a:t>API</a:t>
              </a:r>
              <a:endParaRPr lang="en-GB" b="0" dirty="0"/>
            </a:p>
          </p:txBody>
        </p:sp>
        <p:sp>
          <p:nvSpPr>
            <p:cNvPr id="20" name="Rectangle 38"/>
            <p:cNvSpPr>
              <a:spLocks noChangeArrowheads="1"/>
            </p:cNvSpPr>
            <p:nvPr/>
          </p:nvSpPr>
          <p:spPr bwMode="auto">
            <a:xfrm>
              <a:off x="4929188" y="2786063"/>
              <a:ext cx="1285875" cy="64293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r>
                <a:rPr lang="en-GB" b="0" dirty="0">
                  <a:latin typeface="Times New Roman" pitchFamily="18" charset="0"/>
                </a:rPr>
                <a:t>Workspaces</a:t>
              </a:r>
              <a:endParaRPr lang="en-GB" sz="2800" b="0" dirty="0"/>
            </a:p>
          </p:txBody>
        </p:sp>
        <p:sp>
          <p:nvSpPr>
            <p:cNvPr id="23" name="AutoShape 60"/>
            <p:cNvSpPr>
              <a:spLocks noChangeArrowheads="1"/>
            </p:cNvSpPr>
            <p:nvPr/>
          </p:nvSpPr>
          <p:spPr bwMode="auto">
            <a:xfrm>
              <a:off x="6359525" y="4422775"/>
              <a:ext cx="1168400" cy="1552575"/>
            </a:xfrm>
            <a:prstGeom prst="can">
              <a:avLst>
                <a:gd name="adj" fmla="val 33220"/>
              </a:avLst>
            </a:prstGeom>
            <a:ln>
              <a:headEnd/>
              <a:tailEnd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DAE direct access</a:t>
              </a:r>
              <a:endParaRPr lang="en-GB" b="0" dirty="0"/>
            </a:p>
          </p:txBody>
        </p:sp>
        <p:sp>
          <p:nvSpPr>
            <p:cNvPr id="24" name="Line 61"/>
            <p:cNvSpPr>
              <a:spLocks noChangeShapeType="1"/>
            </p:cNvSpPr>
            <p:nvPr/>
          </p:nvSpPr>
          <p:spPr bwMode="auto">
            <a:xfrm flipH="1" flipV="1">
              <a:off x="6215063" y="3286125"/>
              <a:ext cx="720725" cy="1150938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Rectangle 38"/>
            <p:cNvSpPr>
              <a:spLocks noChangeArrowheads="1"/>
            </p:cNvSpPr>
            <p:nvPr/>
          </p:nvSpPr>
          <p:spPr bwMode="auto">
            <a:xfrm>
              <a:off x="3429000" y="2786063"/>
              <a:ext cx="1285875" cy="642937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</a:schemeClr>
                </a:gs>
                <a:gs pos="50000">
                  <a:schemeClr val="accent5">
                    <a:shade val="67500"/>
                    <a:satMod val="115000"/>
                  </a:schemeClr>
                </a:gs>
                <a:gs pos="100000">
                  <a:schemeClr val="accent5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9525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/>
            <a:lstStyle/>
            <a:p>
              <a:pPr algn="ctr">
                <a:defRPr/>
              </a:pPr>
              <a:r>
                <a:rPr lang="en-GB" b="0" dirty="0">
                  <a:latin typeface="Times New Roman" pitchFamily="18" charset="0"/>
                </a:rPr>
                <a:t>Algorithms</a:t>
              </a:r>
              <a:endParaRPr lang="en-GB" sz="2800" b="0" dirty="0"/>
            </a:p>
          </p:txBody>
        </p:sp>
        <p:grpSp>
          <p:nvGrpSpPr>
            <p:cNvPr id="26" name="Group 37"/>
            <p:cNvGrpSpPr>
              <a:grpSpLocks/>
            </p:cNvGrpSpPr>
            <p:nvPr/>
          </p:nvGrpSpPr>
          <p:grpSpPr bwMode="auto">
            <a:xfrm>
              <a:off x="3357563" y="3286125"/>
              <a:ext cx="1390650" cy="720725"/>
              <a:chOff x="2928926" y="5072074"/>
              <a:chExt cx="1389980" cy="720095"/>
            </a:xfrm>
          </p:grpSpPr>
          <p:grpSp>
            <p:nvGrpSpPr>
              <p:cNvPr id="27" name="Group 36"/>
              <p:cNvGrpSpPr/>
              <p:nvPr/>
            </p:nvGrpSpPr>
            <p:grpSpPr>
              <a:xfrm>
                <a:off x="2928926" y="5072074"/>
                <a:ext cx="1389980" cy="720095"/>
                <a:chOff x="3000364" y="5000636"/>
                <a:chExt cx="1389980" cy="720095"/>
              </a:xfrm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grpSpPr>
            <p:pic>
              <p:nvPicPr>
                <p:cNvPr id="29" name="Picture 28" descr="jigsaw.png"/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lum bright="-4000"/>
                </a:blip>
                <a:stretch>
                  <a:fillRect/>
                </a:stretch>
              </p:blipFill>
              <p:spPr>
                <a:xfrm>
                  <a:off x="3000364" y="5000636"/>
                  <a:ext cx="857256" cy="7200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0" name="Picture 29" descr="jigsaw.png"/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lum bright="-4000"/>
                </a:blip>
                <a:stretch>
                  <a:fillRect/>
                </a:stretch>
              </p:blipFill>
              <p:spPr>
                <a:xfrm>
                  <a:off x="3533088" y="5000636"/>
                  <a:ext cx="857256" cy="720095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28" name="Rectangle 39"/>
              <p:cNvSpPr>
                <a:spLocks noChangeArrowheads="1"/>
              </p:cNvSpPr>
              <p:nvPr/>
            </p:nvSpPr>
            <p:spPr bwMode="auto">
              <a:xfrm>
                <a:off x="2928926" y="5357574"/>
                <a:ext cx="1285255" cy="285500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GB" sz="1200" b="0" dirty="0">
                    <a:latin typeface="Times New Roman" pitchFamily="18" charset="0"/>
                  </a:rPr>
                  <a:t>User Defined</a:t>
                </a:r>
                <a:endParaRPr lang="en-GB" b="0" dirty="0"/>
              </a:p>
            </p:txBody>
          </p:sp>
        </p:grpSp>
        <p:grpSp>
          <p:nvGrpSpPr>
            <p:cNvPr id="31" name="Group 38"/>
            <p:cNvGrpSpPr>
              <a:grpSpLocks/>
            </p:cNvGrpSpPr>
            <p:nvPr/>
          </p:nvGrpSpPr>
          <p:grpSpPr bwMode="auto">
            <a:xfrm>
              <a:off x="4786313" y="3286125"/>
              <a:ext cx="1390650" cy="720725"/>
              <a:chOff x="2928926" y="5072074"/>
              <a:chExt cx="1389980" cy="720095"/>
            </a:xfrm>
          </p:grpSpPr>
          <p:grpSp>
            <p:nvGrpSpPr>
              <p:cNvPr id="32" name="Group 36"/>
              <p:cNvGrpSpPr/>
              <p:nvPr/>
            </p:nvGrpSpPr>
            <p:grpSpPr>
              <a:xfrm>
                <a:off x="2928926" y="5072074"/>
                <a:ext cx="1389980" cy="720095"/>
                <a:chOff x="3000364" y="5000636"/>
                <a:chExt cx="1389980" cy="720095"/>
              </a:xfrm>
              <a:effectLst>
                <a:outerShdw blurRad="50800" dist="50800" dir="5400000" algn="ctr" rotWithShape="0">
                  <a:srgbClr val="000000">
                    <a:alpha val="79000"/>
                  </a:srgbClr>
                </a:outerShdw>
              </a:effectLst>
            </p:grpSpPr>
            <p:pic>
              <p:nvPicPr>
                <p:cNvPr id="34" name="Picture 33" descr="jigsaw.png"/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lum bright="-4000"/>
                </a:blip>
                <a:stretch>
                  <a:fillRect/>
                </a:stretch>
              </p:blipFill>
              <p:spPr>
                <a:xfrm>
                  <a:off x="3000364" y="5000636"/>
                  <a:ext cx="857256" cy="720095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35" name="Picture 34" descr="jigsaw.png"/>
                <p:cNvPicPr>
                  <a:picLocks noChangeAspect="1"/>
                </p:cNvPicPr>
                <p:nvPr/>
              </p:nvPicPr>
              <p:blipFill>
                <a:blip r:embed="rId2">
                  <a:duotone>
                    <a:prstClr val="black"/>
                    <a:schemeClr val="accent1">
                      <a:tint val="45000"/>
                      <a:satMod val="400000"/>
                    </a:schemeClr>
                  </a:duotone>
                  <a:lum bright="-4000"/>
                </a:blip>
                <a:stretch>
                  <a:fillRect/>
                </a:stretch>
              </p:blipFill>
              <p:spPr>
                <a:xfrm>
                  <a:off x="3533088" y="5000636"/>
                  <a:ext cx="857256" cy="720095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  <p:sp>
            <p:nvSpPr>
              <p:cNvPr id="33" name="Rectangle 39"/>
              <p:cNvSpPr>
                <a:spLocks noChangeArrowheads="1"/>
              </p:cNvSpPr>
              <p:nvPr/>
            </p:nvSpPr>
            <p:spPr bwMode="auto">
              <a:xfrm>
                <a:off x="2928926" y="5357574"/>
                <a:ext cx="1285255" cy="285500"/>
              </a:xfrm>
              <a:prstGeom prst="rect">
                <a:avLst/>
              </a:prstGeom>
              <a:noFill/>
              <a:ln>
                <a:noFill/>
                <a:headEnd/>
                <a:tailEnd/>
              </a:ln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/>
              <a:lstStyle/>
              <a:p>
                <a:pPr algn="ctr">
                  <a:defRPr/>
                </a:pPr>
                <a:r>
                  <a:rPr lang="en-GB" sz="1200" b="0" dirty="0">
                    <a:latin typeface="Times New Roman" pitchFamily="18" charset="0"/>
                  </a:rPr>
                  <a:t>User Defined</a:t>
                </a:r>
                <a:endParaRPr lang="en-GB" b="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372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interact with </a:t>
            </a:r>
            <a:r>
              <a:rPr lang="en-US" dirty="0" err="1" smtClean="0"/>
              <a:t>Mantid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2" y="838200"/>
            <a:ext cx="5334000" cy="480131"/>
          </a:xfrm>
        </p:spPr>
        <p:txBody>
          <a:bodyPr/>
          <a:lstStyle/>
          <a:p>
            <a:r>
              <a:rPr lang="en-US" dirty="0"/>
              <a:t>Running python without </a:t>
            </a:r>
            <a:r>
              <a:rPr lang="en-US" dirty="0" err="1" smtClean="0"/>
              <a:t>MantidPlot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819400"/>
            <a:ext cx="53721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9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interact with </a:t>
            </a:r>
            <a:r>
              <a:rPr lang="en-US" dirty="0" err="1" smtClean="0"/>
              <a:t>Mantid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2" y="838200"/>
            <a:ext cx="5334000" cy="1047466"/>
          </a:xfrm>
        </p:spPr>
        <p:txBody>
          <a:bodyPr/>
          <a:lstStyle/>
          <a:p>
            <a:r>
              <a:rPr lang="en-US" dirty="0"/>
              <a:t>Running python without </a:t>
            </a:r>
            <a:r>
              <a:rPr lang="en-US" dirty="0" err="1"/>
              <a:t>MantidPlot</a:t>
            </a:r>
            <a:endParaRPr lang="en-US" dirty="0"/>
          </a:p>
          <a:p>
            <a:r>
              <a:rPr lang="en-US" dirty="0" smtClean="0"/>
              <a:t>Technique Specific </a:t>
            </a:r>
            <a:r>
              <a:rPr lang="en-US" dirty="0" smtClean="0"/>
              <a:t>GUIs</a:t>
            </a:r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435" y="2895600"/>
            <a:ext cx="5452163" cy="3489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interact with </a:t>
            </a:r>
            <a:r>
              <a:rPr lang="en-US" dirty="0" err="1" smtClean="0"/>
              <a:t>Mantid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2" y="838200"/>
            <a:ext cx="5334000" cy="1614801"/>
          </a:xfrm>
        </p:spPr>
        <p:txBody>
          <a:bodyPr/>
          <a:lstStyle/>
          <a:p>
            <a:r>
              <a:rPr lang="en-US" dirty="0"/>
              <a:t>Running python without </a:t>
            </a:r>
            <a:r>
              <a:rPr lang="en-US" dirty="0" err="1"/>
              <a:t>MantidPlot</a:t>
            </a:r>
            <a:endParaRPr lang="en-US" dirty="0"/>
          </a:p>
          <a:p>
            <a:r>
              <a:rPr lang="en-US" dirty="0" smtClean="0"/>
              <a:t>Technique Specific GUIs</a:t>
            </a:r>
          </a:p>
          <a:p>
            <a:r>
              <a:rPr lang="en-US" dirty="0" smtClean="0"/>
              <a:t>Click on </a:t>
            </a:r>
            <a:r>
              <a:rPr lang="en-US" dirty="0" smtClean="0"/>
              <a:t>Load/Algorithms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743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interact with </a:t>
            </a:r>
            <a:r>
              <a:rPr lang="en-US" dirty="0" err="1" smtClean="0"/>
              <a:t>Mantid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2" y="838200"/>
            <a:ext cx="5334000" cy="2182136"/>
          </a:xfrm>
        </p:spPr>
        <p:txBody>
          <a:bodyPr/>
          <a:lstStyle/>
          <a:p>
            <a:r>
              <a:rPr lang="en-US" dirty="0"/>
              <a:t>Running python without </a:t>
            </a:r>
            <a:r>
              <a:rPr lang="en-US" dirty="0" err="1"/>
              <a:t>MantidPlot</a:t>
            </a:r>
            <a:endParaRPr lang="en-US" dirty="0"/>
          </a:p>
          <a:p>
            <a:r>
              <a:rPr lang="en-US" dirty="0" smtClean="0"/>
              <a:t>Technique Specific GUIs</a:t>
            </a:r>
          </a:p>
          <a:p>
            <a:r>
              <a:rPr lang="en-US" dirty="0" smtClean="0"/>
              <a:t>Click on Load/Algorithms</a:t>
            </a:r>
          </a:p>
          <a:p>
            <a:r>
              <a:rPr lang="en-US" dirty="0" smtClean="0"/>
              <a:t>Script window/ </a:t>
            </a:r>
            <a:r>
              <a:rPr lang="en-US" dirty="0" smtClean="0"/>
              <a:t>console</a:t>
            </a:r>
            <a:endParaRPr lang="en-US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2971800"/>
            <a:ext cx="5486398" cy="36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interact with </a:t>
            </a:r>
            <a:r>
              <a:rPr lang="en-US" dirty="0" err="1" smtClean="0"/>
              <a:t>Mantid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02" y="838200"/>
            <a:ext cx="5334000" cy="2749471"/>
          </a:xfrm>
        </p:spPr>
        <p:txBody>
          <a:bodyPr/>
          <a:lstStyle/>
          <a:p>
            <a:r>
              <a:rPr lang="en-US" dirty="0"/>
              <a:t>Running python without </a:t>
            </a:r>
            <a:r>
              <a:rPr lang="en-US" dirty="0" err="1"/>
              <a:t>MantidPlot</a:t>
            </a:r>
            <a:endParaRPr lang="en-US" dirty="0"/>
          </a:p>
          <a:p>
            <a:r>
              <a:rPr lang="en-US" dirty="0" smtClean="0"/>
              <a:t>Technique Specific GUIs</a:t>
            </a:r>
          </a:p>
          <a:p>
            <a:r>
              <a:rPr lang="en-US" dirty="0" smtClean="0"/>
              <a:t>Click on Load/Algorithms</a:t>
            </a:r>
          </a:p>
          <a:p>
            <a:r>
              <a:rPr lang="en-US" dirty="0" smtClean="0"/>
              <a:t>Script window/ console</a:t>
            </a:r>
          </a:p>
          <a:p>
            <a:r>
              <a:rPr lang="en-US" dirty="0" smtClean="0"/>
              <a:t>Generate History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2971800"/>
            <a:ext cx="554355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776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204" y="177114"/>
            <a:ext cx="8229600" cy="880369"/>
          </a:xfrm>
        </p:spPr>
        <p:txBody>
          <a:bodyPr/>
          <a:lstStyle/>
          <a:p>
            <a:r>
              <a:rPr lang="en-US" dirty="0" smtClean="0"/>
              <a:t>Algorithms for inelastic neutron scattering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204" y="1344823"/>
            <a:ext cx="8804196" cy="4293977"/>
          </a:xfrm>
        </p:spPr>
        <p:txBody>
          <a:bodyPr numCol="2"/>
          <a:lstStyle/>
          <a:p>
            <a:r>
              <a:rPr lang="en-US" dirty="0" smtClean="0"/>
              <a:t>Loading</a:t>
            </a:r>
          </a:p>
          <a:p>
            <a:r>
              <a:rPr lang="en-US" dirty="0" smtClean="0"/>
              <a:t>Arithmetic (+,-,*,/)</a:t>
            </a:r>
          </a:p>
          <a:p>
            <a:r>
              <a:rPr lang="en-US" dirty="0" smtClean="0"/>
              <a:t>Get fixed energy</a:t>
            </a:r>
          </a:p>
          <a:p>
            <a:r>
              <a:rPr lang="en-US" dirty="0" smtClean="0"/>
              <a:t>Convert units</a:t>
            </a:r>
          </a:p>
          <a:p>
            <a:r>
              <a:rPr lang="en-US" dirty="0" smtClean="0"/>
              <a:t>Absorption corrections</a:t>
            </a:r>
          </a:p>
          <a:p>
            <a:r>
              <a:rPr lang="en-US" dirty="0" err="1" smtClean="0"/>
              <a:t>k</a:t>
            </a:r>
            <a:r>
              <a:rPr lang="en-US" baseline="-25000" dirty="0" err="1" smtClean="0"/>
              <a:t>i</a:t>
            </a:r>
            <a:r>
              <a:rPr lang="en-US" dirty="0" smtClean="0"/>
              <a:t>/</a:t>
            </a:r>
            <a:r>
              <a:rPr lang="en-US" dirty="0" err="1" smtClean="0"/>
              <a:t>k</a:t>
            </a:r>
            <a:r>
              <a:rPr lang="en-US" baseline="-25000" dirty="0" err="1" smtClean="0"/>
              <a:t>f</a:t>
            </a:r>
            <a:endParaRPr lang="en-US" baseline="-25000" dirty="0" smtClean="0"/>
          </a:p>
          <a:p>
            <a:r>
              <a:rPr lang="en-US" dirty="0"/>
              <a:t>Time independent background</a:t>
            </a:r>
          </a:p>
          <a:p>
            <a:r>
              <a:rPr lang="en-US" dirty="0"/>
              <a:t>Time of flight corrections</a:t>
            </a:r>
          </a:p>
          <a:p>
            <a:r>
              <a:rPr lang="en-US" dirty="0"/>
              <a:t>Masking</a:t>
            </a:r>
          </a:p>
          <a:p>
            <a:r>
              <a:rPr lang="en-US" dirty="0"/>
              <a:t>Grouping</a:t>
            </a:r>
          </a:p>
          <a:p>
            <a:r>
              <a:rPr lang="en-US" dirty="0" err="1"/>
              <a:t>Rebinning</a:t>
            </a:r>
            <a:endParaRPr lang="en-US" dirty="0"/>
          </a:p>
          <a:p>
            <a:r>
              <a:rPr lang="en-US" dirty="0"/>
              <a:t>Saving</a:t>
            </a:r>
          </a:p>
          <a:p>
            <a:endParaRPr lang="en-US" baseline="-25000" dirty="0" smtClean="0"/>
          </a:p>
        </p:txBody>
      </p:sp>
    </p:spTree>
    <p:extLst>
      <p:ext uri="{BB962C8B-B14F-4D97-AF65-F5344CB8AC3E}">
        <p14:creationId xmlns:p14="http://schemas.microsoft.com/office/powerpoint/2010/main" val="870336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RNL 0812 new">
      <a:dk1>
        <a:sysClr val="windowText" lastClr="000000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AF66F0BBC41B4FA16034DE579662C1" ma:contentTypeVersion="0" ma:contentTypeDescription="Create a new document." ma:contentTypeScope="" ma:versionID="7edc96c80a20dbf6733ae014c1e78edb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25ACB192-C0D1-432C-8AA6-4249EB48F793}">
  <ds:schemaRefs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1A6618DA-75FB-43C3-8596-AE041716C80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E8500D6-A21F-425E-AB5F-4A3D6C9D86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359</TotalTime>
  <Words>335</Words>
  <Application>Microsoft Office PowerPoint</Application>
  <PresentationFormat>On-screen Show (4:3)</PresentationFormat>
  <Paragraphs>100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Default Theme</vt:lpstr>
      <vt:lpstr>Inelastic Neutron Scattering Data Visualization and Analysis Using Mantid</vt:lpstr>
      <vt:lpstr>Why Mantid?</vt:lpstr>
      <vt:lpstr>Why Mantid?</vt:lpstr>
      <vt:lpstr>How to interact with Mantid?</vt:lpstr>
      <vt:lpstr>How to interact with Mantid?</vt:lpstr>
      <vt:lpstr>How to interact with Mantid?</vt:lpstr>
      <vt:lpstr>How to interact with Mantid?</vt:lpstr>
      <vt:lpstr>How to interact with Mantid?</vt:lpstr>
      <vt:lpstr>Algorithms for inelastic neutron scattering</vt:lpstr>
      <vt:lpstr>Neutron events</vt:lpstr>
      <vt:lpstr>Event filtering</vt:lpstr>
      <vt:lpstr>Multi-dimensional workspaces</vt:lpstr>
      <vt:lpstr>Visualization</vt:lpstr>
      <vt:lpstr>Visualization</vt:lpstr>
      <vt:lpstr>Visualization</vt:lpstr>
      <vt:lpstr>Advanced visualization</vt:lpstr>
      <vt:lpstr>Advanced visualization</vt:lpstr>
      <vt:lpstr>Future plans</vt:lpstr>
      <vt:lpstr>Highlights of Mantid</vt:lpstr>
      <vt:lpstr>Contributions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Donna Jo Roy</dc:creator>
  <cp:lastModifiedBy>Andrei Savici</cp:lastModifiedBy>
  <cp:revision>38</cp:revision>
  <dcterms:created xsi:type="dcterms:W3CDTF">2008-12-10T13:33:36Z</dcterms:created>
  <dcterms:modified xsi:type="dcterms:W3CDTF">2012-06-10T16:04:07Z</dcterms:modified>
</cp:coreProperties>
</file>